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0" r:id="rId2"/>
    <p:sldMasterId id="2147483816" r:id="rId3"/>
  </p:sldMasterIdLst>
  <p:notesMasterIdLst>
    <p:notesMasterId r:id="rId15"/>
  </p:notesMasterIdLst>
  <p:sldIdLst>
    <p:sldId id="272" r:id="rId4"/>
    <p:sldId id="275" r:id="rId5"/>
    <p:sldId id="283" r:id="rId6"/>
    <p:sldId id="280" r:id="rId7"/>
    <p:sldId id="292" r:id="rId8"/>
    <p:sldId id="278" r:id="rId9"/>
    <p:sldId id="281" r:id="rId10"/>
    <p:sldId id="276" r:id="rId11"/>
    <p:sldId id="279" r:id="rId12"/>
    <p:sldId id="282" r:id="rId13"/>
    <p:sldId id="285" r:id="rId14"/>
  </p:sldIdLst>
  <p:sldSz cx="9144000" cy="5143500" type="screen16x9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CC00"/>
    <a:srgbClr val="00CCFF"/>
    <a:srgbClr val="FF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10" autoAdjust="0"/>
  </p:normalViewPr>
  <p:slideViewPr>
    <p:cSldViewPr>
      <p:cViewPr varScale="1">
        <p:scale>
          <a:sx n="108" d="100"/>
          <a:sy n="108" d="100"/>
        </p:scale>
        <p:origin x="725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35291-34A2-43C8-A101-5AAB0902AFD0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1EB0C-17FD-48E3-B46C-C7159EC8E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7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25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91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00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29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41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10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425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9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18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070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01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7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2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4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0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9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3869532"/>
            <a:ext cx="7772400" cy="702469"/>
          </a:xfrm>
        </p:spPr>
        <p:txBody>
          <a:bodyPr/>
          <a:lstStyle>
            <a:lvl1pPr algn="l">
              <a:defRPr sz="4000" smtClean="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4572000"/>
            <a:ext cx="6400800" cy="400050"/>
          </a:xfrm>
        </p:spPr>
        <p:txBody>
          <a:bodyPr/>
          <a:lstStyle>
            <a:lvl1pPr marL="0" indent="0">
              <a:buFontTx/>
              <a:buNone/>
              <a:defRPr sz="24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7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6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5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8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8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8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14300"/>
            <a:ext cx="207645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14300"/>
            <a:ext cx="607695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8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5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0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2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1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0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4300"/>
            <a:ext cx="7162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3EFE673F-148B-4563-B4BF-34F62CBCD4E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6FC4D356-A0A6-4E9F-8FE1-FDB2105316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sndAc>
          <p:endSnd/>
        </p:sndAc>
      </p:transition>
    </mc:Choice>
    <mc:Fallback xmlns="">
      <p:transition spd="med">
        <p:sndAc>
          <p:endSnd/>
        </p:sndAc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#bookmark69"/><Relationship Id="rId13" Type="http://schemas.openxmlformats.org/officeDocument/2006/relationships/hyperlink" Target="#bookmark74"/><Relationship Id="rId3" Type="http://schemas.openxmlformats.org/officeDocument/2006/relationships/image" Target="../media/image6.jpg"/><Relationship Id="rId7" Type="http://schemas.openxmlformats.org/officeDocument/2006/relationships/hyperlink" Target="#bookmark68"/><Relationship Id="rId12" Type="http://schemas.openxmlformats.org/officeDocument/2006/relationships/hyperlink" Target="#bookmark73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6" Type="http://schemas.openxmlformats.org/officeDocument/2006/relationships/hyperlink" Target="#bookmark67"/><Relationship Id="rId11" Type="http://schemas.openxmlformats.org/officeDocument/2006/relationships/hyperlink" Target="#bookmark72"/><Relationship Id="rId5" Type="http://schemas.openxmlformats.org/officeDocument/2006/relationships/hyperlink" Target="#bookmark66"/><Relationship Id="rId10" Type="http://schemas.openxmlformats.org/officeDocument/2006/relationships/hyperlink" Target="#bookmark71"/><Relationship Id="rId4" Type="http://schemas.openxmlformats.org/officeDocument/2006/relationships/image" Target="../media/image3.jpg"/><Relationship Id="rId9" Type="http://schemas.openxmlformats.org/officeDocument/2006/relationships/hyperlink" Target="#bookmark70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#bookmark80"/><Relationship Id="rId3" Type="http://schemas.openxmlformats.org/officeDocument/2006/relationships/image" Target="../media/image3.jpg"/><Relationship Id="rId7" Type="http://schemas.openxmlformats.org/officeDocument/2006/relationships/hyperlink" Target="#bookmark79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Relationship Id="rId6" Type="http://schemas.openxmlformats.org/officeDocument/2006/relationships/hyperlink" Target="#bookmark78"/><Relationship Id="rId5" Type="http://schemas.openxmlformats.org/officeDocument/2006/relationships/hyperlink" Target="#bookmark77"/><Relationship Id="rId4" Type="http://schemas.openxmlformats.org/officeDocument/2006/relationships/hyperlink" Target="#bookmark76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5944" y="261402"/>
            <a:ext cx="8686800" cy="234315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305800" cy="3799820"/>
          </a:xfrm>
        </p:spPr>
        <p:txBody>
          <a:bodyPr/>
          <a:lstStyle/>
          <a:p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Pravo</a:t>
            </a:r>
            <a:r>
              <a:rPr lang="en-US" sz="6200" dirty="0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 </a:t>
            </a:r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konkurencije</a:t>
            </a:r>
            <a:endParaRPr lang="en-US" sz="6200" dirty="0">
              <a:solidFill>
                <a:srgbClr val="FFCC66"/>
              </a:solidFill>
              <a:effectLst>
                <a:outerShdw blurRad="165100" dist="88900" dir="3180000" algn="tl" rotWithShape="0">
                  <a:prstClr val="black"/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592" y="3363780"/>
            <a:ext cx="812081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Prof. </a:t>
            </a:r>
            <a:r>
              <a:rPr lang="en-US" b="1" dirty="0" err="1">
                <a:solidFill>
                  <a:schemeClr val="bg1"/>
                </a:solidFill>
              </a:rPr>
              <a:t>dr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Dražen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Cerović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EU COMPETITION LAW AND THE INTERNAL MARKET – BASIC PRINCIPLES / </a:t>
            </a:r>
            <a:r>
              <a:rPr lang="en-US" b="1" dirty="0" err="1">
                <a:solidFill>
                  <a:schemeClr val="bg1"/>
                </a:solidFill>
              </a:rPr>
              <a:t>Pravo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konkurencije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hr-HR" b="1" dirty="0">
                <a:solidFill>
                  <a:srgbClr val="FFCC66"/>
                </a:solidFill>
              </a:rPr>
              <a:t>Dominantan položaj, koncentracije i državna pomoć</a:t>
            </a:r>
            <a:endParaRPr lang="en-US" b="1" dirty="0">
              <a:solidFill>
                <a:srgbClr val="FFCC66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u="sng" dirty="0">
                <a:solidFill>
                  <a:schemeClr val="bg1"/>
                </a:solidFill>
              </a:rPr>
              <a:t>Lecture </a:t>
            </a:r>
            <a:r>
              <a:rPr lang="hr-HR" b="1" u="sng" dirty="0">
                <a:solidFill>
                  <a:schemeClr val="bg1"/>
                </a:solidFill>
              </a:rPr>
              <a:t>2</a:t>
            </a:r>
            <a:r>
              <a:rPr lang="en-US" b="1" u="sng" dirty="0">
                <a:solidFill>
                  <a:schemeClr val="bg1"/>
                </a:solidFill>
              </a:rPr>
              <a:t>/</a:t>
            </a:r>
            <a:r>
              <a:rPr lang="en-US" b="1" u="sng" dirty="0" err="1">
                <a:solidFill>
                  <a:schemeClr val="bg1"/>
                </a:solidFill>
              </a:rPr>
              <a:t>Lekcija</a:t>
            </a:r>
            <a:r>
              <a:rPr lang="en-US" b="1" u="sng" dirty="0">
                <a:solidFill>
                  <a:schemeClr val="bg1"/>
                </a:solidFill>
              </a:rPr>
              <a:t> </a:t>
            </a:r>
            <a:r>
              <a:rPr lang="hr-HR" b="1" u="sng" dirty="0">
                <a:solidFill>
                  <a:schemeClr val="bg1"/>
                </a:solidFill>
              </a:rPr>
              <a:t>2</a:t>
            </a:r>
            <a:r>
              <a:rPr lang="en-US" b="1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sr-Latn-ME" sz="20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0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  <a:p>
            <a:pPr algn="ctr"/>
            <a:endParaRPr lang="en-US" sz="32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2A958D-609E-4B66-B558-D267E2A8F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 r="84048" b="29515"/>
          <a:stretch>
            <a:fillRect/>
          </a:stretch>
        </p:blipFill>
        <p:spPr bwMode="auto">
          <a:xfrm>
            <a:off x="7102580" y="225516"/>
            <a:ext cx="1736620" cy="1203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A444DF-57B4-4000-990E-9E9BFEB351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28980"/>
            <a:ext cx="2541254" cy="102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24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/>
    </mc:Choice>
    <mc:Fallback xmlns="">
      <p:transition spd="med" advClick="0" advTm="2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GB" sz="1600" dirty="0">
              <a:solidFill>
                <a:schemeClr val="accent3"/>
              </a:solidFill>
            </a:endParaRPr>
          </a:p>
          <a:p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1942" y="1403353"/>
            <a:ext cx="4724242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accent3"/>
                </a:solidFill>
              </a:rPr>
              <a:t>KONTROLA DRŽAVNE POMOĆI U EU</a:t>
            </a:r>
            <a:endParaRPr lang="hr-HR" sz="1600" dirty="0">
              <a:solidFill>
                <a:schemeClr val="accent3"/>
              </a:solidFill>
            </a:endParaRPr>
          </a:p>
          <a:p>
            <a:endParaRPr lang="hr-HR" sz="1600" dirty="0">
              <a:solidFill>
                <a:schemeClr val="accent3"/>
              </a:solidFill>
            </a:endParaRPr>
          </a:p>
          <a:p>
            <a:r>
              <a:rPr lang="hr-HR" sz="1600" dirty="0">
                <a:solidFill>
                  <a:schemeClr val="accent3"/>
                </a:solidFill>
              </a:rPr>
              <a:t>I</a:t>
            </a:r>
            <a:r>
              <a:rPr lang="en-GB" sz="1600" dirty="0">
                <a:solidFill>
                  <a:schemeClr val="accent3"/>
                </a:solidFill>
              </a:rPr>
              <a:t>NSTITUCIONALNI ASPEKTI ZAŠTITE</a:t>
            </a:r>
            <a:br>
              <a:rPr lang="en-GB" sz="1600" dirty="0">
                <a:solidFill>
                  <a:schemeClr val="accent3"/>
                </a:solidFill>
              </a:rPr>
            </a:br>
            <a:r>
              <a:rPr lang="en-GB" sz="1600" dirty="0">
                <a:solidFill>
                  <a:schemeClr val="accent3"/>
                </a:solidFill>
              </a:rPr>
              <a:t>KONKURENCIJE</a:t>
            </a:r>
            <a:endParaRPr lang="hr-HR" sz="1600" dirty="0">
              <a:solidFill>
                <a:schemeClr val="accent3"/>
              </a:solidFill>
            </a:endParaRPr>
          </a:p>
          <a:p>
            <a:endParaRPr lang="en-GB" sz="1600" dirty="0">
              <a:solidFill>
                <a:schemeClr val="accent3"/>
              </a:solidFill>
            </a:endParaRPr>
          </a:p>
          <a:p>
            <a:r>
              <a:rPr lang="en-GB" sz="1600" dirty="0">
                <a:solidFill>
                  <a:schemeClr val="accent3"/>
                </a:solidFill>
              </a:rPr>
              <a:t>PROCESNI ASPEKTI ZAŠTITE KONKURENCIJE</a:t>
            </a:r>
            <a:br>
              <a:rPr lang="en-GB" sz="1600" dirty="0">
                <a:solidFill>
                  <a:schemeClr val="accent3"/>
                </a:solidFill>
              </a:rPr>
            </a:br>
            <a:r>
              <a:rPr lang="en-GB" sz="1600" dirty="0">
                <a:solidFill>
                  <a:schemeClr val="accent3"/>
                </a:solidFill>
              </a:rPr>
              <a:t>I </a:t>
            </a:r>
            <a:r>
              <a:rPr lang="en-GB" sz="1600" dirty="0" err="1">
                <a:solidFill>
                  <a:schemeClr val="accent3"/>
                </a:solidFill>
              </a:rPr>
              <a:t>SANKCIONISANjE</a:t>
            </a:r>
            <a:r>
              <a:rPr lang="en-GB" sz="1600" dirty="0">
                <a:solidFill>
                  <a:schemeClr val="accent3"/>
                </a:solidFill>
              </a:rPr>
              <a:t> POVREDA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  <a:r>
              <a:rPr lang="hr-HR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7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 nodePh="1">
                                  <p:stCondLst>
                                    <p:cond delay="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7579" y="3877330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800" dirty="0"/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9944" y="1960959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78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750"/>
                            </p:stCondLst>
                            <p:childTnLst>
                              <p:par>
                                <p:cTn id="1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29589" y="5143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3105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>
                <a:solidFill>
                  <a:schemeClr val="bg1"/>
                </a:solidFill>
              </a:rPr>
              <a:t>Dominantan položaj</a:t>
            </a:r>
            <a:endParaRPr lang="en-US" sz="24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435247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Odrerđenje pojma dominantnog položaja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Definisanje relevantnog tržišta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824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9880" y="1335579"/>
            <a:ext cx="3105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>
                <a:solidFill>
                  <a:schemeClr val="bg1"/>
                </a:solidFill>
              </a:rPr>
              <a:t>Dominantan položaj</a:t>
            </a:r>
            <a:endParaRPr lang="en-US" sz="24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904180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hr-HR" dirty="0">
                <a:solidFill>
                  <a:schemeClr val="bg1"/>
                </a:solidFill>
              </a:rPr>
              <a:t>Zloupotreba dominantnog položaja prema potrošačima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Konkurentima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Zloupotreba dominantnog položaja prema konkurentima</a:t>
            </a:r>
          </a:p>
          <a:p>
            <a:pPr lvl="0"/>
            <a:r>
              <a:rPr lang="en-GB" sz="1600" i="1" dirty="0" err="1">
                <a:solidFill>
                  <a:schemeClr val="bg1"/>
                </a:solidFill>
              </a:rPr>
              <a:t>Predatorno</a:t>
            </a:r>
            <a:r>
              <a:rPr lang="en-GB" sz="1600" i="1" dirty="0">
                <a:solidFill>
                  <a:schemeClr val="bg1"/>
                </a:solidFill>
              </a:rPr>
              <a:t> </a:t>
            </a:r>
            <a:r>
              <a:rPr lang="en-GB" sz="1600" i="1" dirty="0" err="1">
                <a:solidFill>
                  <a:schemeClr val="bg1"/>
                </a:solidFill>
              </a:rPr>
              <a:t>formiranje</a:t>
            </a:r>
            <a:r>
              <a:rPr lang="en-GB" sz="1600" i="1" dirty="0">
                <a:solidFill>
                  <a:schemeClr val="bg1"/>
                </a:solidFill>
              </a:rPr>
              <a:t> </a:t>
            </a:r>
            <a:r>
              <a:rPr lang="en-GB" sz="1600" i="1" dirty="0" err="1">
                <a:solidFill>
                  <a:schemeClr val="bg1"/>
                </a:solidFill>
              </a:rPr>
              <a:t>cijena</a:t>
            </a:r>
            <a:r>
              <a:rPr lang="en-GB" sz="1600" i="1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sz="1600" i="1" dirty="0" err="1">
                <a:solidFill>
                  <a:schemeClr val="bg1"/>
                </a:solidFill>
              </a:rPr>
              <a:t>Cjenovna</a:t>
            </a:r>
            <a:r>
              <a:rPr lang="en-GB" sz="1600" i="1" dirty="0">
                <a:solidFill>
                  <a:schemeClr val="bg1"/>
                </a:solidFill>
              </a:rPr>
              <a:t> </a:t>
            </a:r>
            <a:r>
              <a:rPr lang="en-GB" sz="1600" i="1" dirty="0" err="1">
                <a:solidFill>
                  <a:schemeClr val="bg1"/>
                </a:solidFill>
              </a:rPr>
              <a:t>i</a:t>
            </a:r>
            <a:r>
              <a:rPr lang="en-GB" sz="1600" i="1" dirty="0">
                <a:solidFill>
                  <a:schemeClr val="bg1"/>
                </a:solidFill>
              </a:rPr>
              <a:t> </a:t>
            </a:r>
            <a:r>
              <a:rPr lang="en-GB" sz="1600" i="1" dirty="0" err="1">
                <a:solidFill>
                  <a:schemeClr val="bg1"/>
                </a:solidFill>
              </a:rPr>
              <a:t>druga</a:t>
            </a:r>
            <a:r>
              <a:rPr lang="en-GB" sz="1600" i="1" dirty="0">
                <a:solidFill>
                  <a:schemeClr val="bg1"/>
                </a:solidFill>
              </a:rPr>
              <a:t> </a:t>
            </a:r>
            <a:r>
              <a:rPr lang="en-GB" sz="1600" i="1" dirty="0" err="1">
                <a:solidFill>
                  <a:schemeClr val="bg1"/>
                </a:solidFill>
              </a:rPr>
              <a:t>diskriminacija</a:t>
            </a:r>
            <a:r>
              <a:rPr lang="en-GB" sz="1600" i="1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sz="1600" i="1" dirty="0" err="1">
                <a:solidFill>
                  <a:schemeClr val="bg1"/>
                </a:solidFill>
              </a:rPr>
              <a:t>Vezana</a:t>
            </a:r>
            <a:r>
              <a:rPr lang="en-GB" sz="1600" i="1" dirty="0">
                <a:solidFill>
                  <a:schemeClr val="bg1"/>
                </a:solidFill>
              </a:rPr>
              <a:t> </a:t>
            </a:r>
            <a:r>
              <a:rPr lang="en-GB" sz="1600" i="1" dirty="0" err="1">
                <a:solidFill>
                  <a:schemeClr val="bg1"/>
                </a:solidFill>
              </a:rPr>
              <a:t>trgovina</a:t>
            </a:r>
            <a:r>
              <a:rPr lang="en-GB" sz="1600" i="1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sz="1600" i="1" dirty="0" err="1">
                <a:solidFill>
                  <a:schemeClr val="bg1"/>
                </a:solidFill>
              </a:rPr>
              <a:t>Ostale</a:t>
            </a:r>
            <a:r>
              <a:rPr lang="en-GB" sz="1600" i="1" dirty="0">
                <a:solidFill>
                  <a:schemeClr val="bg1"/>
                </a:solidFill>
              </a:rPr>
              <a:t> </a:t>
            </a:r>
            <a:r>
              <a:rPr lang="en-GB" sz="1600" i="1" dirty="0" err="1">
                <a:solidFill>
                  <a:schemeClr val="bg1"/>
                </a:solidFill>
              </a:rPr>
              <a:t>zloupotrebe</a:t>
            </a:r>
            <a:endParaRPr lang="en-GB" sz="1600" i="1" dirty="0">
              <a:solidFill>
                <a:schemeClr val="bg1"/>
              </a:solidFill>
            </a:endParaRP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Pravni tretman zloupotrebe dominantnog položaja</a:t>
            </a:r>
            <a:endParaRPr lang="hr-HR" dirty="0"/>
          </a:p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594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8878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>
                <a:solidFill>
                  <a:schemeClr val="bg1"/>
                </a:solidFill>
              </a:rPr>
              <a:t>Definisanje i vrste koncentracija</a:t>
            </a:r>
            <a:endParaRPr lang="en-US" sz="24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16605" y="2271725"/>
            <a:ext cx="6365845" cy="1246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GB" sz="1600" dirty="0">
                <a:solidFill>
                  <a:schemeClr val="accent3"/>
                </a:solidFill>
              </a:rPr>
              <a:t>Pod </a:t>
            </a:r>
            <a:r>
              <a:rPr lang="en-GB" sz="1600" dirty="0" err="1">
                <a:solidFill>
                  <a:schemeClr val="accent3"/>
                </a:solidFill>
              </a:rPr>
              <a:t>koncentracijama</a:t>
            </a:r>
            <a:r>
              <a:rPr lang="en-GB" sz="1600" dirty="0">
                <a:solidFill>
                  <a:schemeClr val="accent3"/>
                </a:solidFill>
              </a:rPr>
              <a:t> se u </a:t>
            </a:r>
            <a:r>
              <a:rPr lang="en-GB" sz="1600" dirty="0" err="1">
                <a:solidFill>
                  <a:schemeClr val="accent3"/>
                </a:solidFill>
              </a:rPr>
              <a:t>pravu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konkurencije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podrazumijevaju</a:t>
            </a:r>
            <a:endParaRPr lang="en-GB" sz="1600" dirty="0">
              <a:solidFill>
                <a:schemeClr val="accent3"/>
              </a:solidFill>
            </a:endParaRPr>
          </a:p>
          <a:p>
            <a:pPr algn="just"/>
            <a:r>
              <a:rPr lang="en-GB" sz="1600" dirty="0" err="1">
                <a:solidFill>
                  <a:schemeClr val="accent3"/>
                </a:solidFill>
              </a:rPr>
              <a:t>sve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promjene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koje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dovode</a:t>
            </a:r>
            <a:r>
              <a:rPr lang="en-GB" sz="1600" dirty="0">
                <a:solidFill>
                  <a:schemeClr val="accent3"/>
                </a:solidFill>
              </a:rPr>
              <a:t> do </a:t>
            </a:r>
            <a:r>
              <a:rPr lang="en-GB" sz="1600" dirty="0" err="1">
                <a:solidFill>
                  <a:schemeClr val="accent3"/>
                </a:solidFill>
              </a:rPr>
              <a:t>spajanja</a:t>
            </a:r>
            <a:r>
              <a:rPr lang="en-GB" sz="1600" dirty="0">
                <a:solidFill>
                  <a:schemeClr val="accent3"/>
                </a:solidFill>
              </a:rPr>
              <a:t>, </a:t>
            </a:r>
            <a:r>
              <a:rPr lang="en-GB" sz="1600" dirty="0" err="1">
                <a:solidFill>
                  <a:schemeClr val="accent3"/>
                </a:solidFill>
              </a:rPr>
              <a:t>pripajanja</a:t>
            </a:r>
            <a:r>
              <a:rPr lang="en-GB" sz="1600" dirty="0">
                <a:solidFill>
                  <a:schemeClr val="accent3"/>
                </a:solidFill>
              </a:rPr>
              <a:t>, </a:t>
            </a:r>
            <a:r>
              <a:rPr lang="en-GB" sz="1600" dirty="0" err="1">
                <a:solidFill>
                  <a:schemeClr val="accent3"/>
                </a:solidFill>
              </a:rPr>
              <a:t>preuzimanja</a:t>
            </a:r>
            <a:endParaRPr lang="en-GB" sz="1600" dirty="0">
              <a:solidFill>
                <a:schemeClr val="accent3"/>
              </a:solidFill>
            </a:endParaRPr>
          </a:p>
          <a:p>
            <a:pPr algn="just"/>
            <a:r>
              <a:rPr lang="en-GB" sz="1600" dirty="0" err="1">
                <a:solidFill>
                  <a:schemeClr val="accent3"/>
                </a:solidFill>
              </a:rPr>
              <a:t>privrednih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društava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ili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ostvarivanja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kontrole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nad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određenim</a:t>
            </a:r>
            <a:endParaRPr lang="en-GB" sz="1600" dirty="0">
              <a:solidFill>
                <a:schemeClr val="accent3"/>
              </a:solidFill>
            </a:endParaRPr>
          </a:p>
          <a:p>
            <a:pPr algn="just"/>
            <a:r>
              <a:rPr lang="en-GB" sz="1600" dirty="0" err="1">
                <a:solidFill>
                  <a:schemeClr val="accent3"/>
                </a:solidFill>
              </a:rPr>
              <a:t>učesnikom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na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tržištu</a:t>
            </a:r>
            <a:r>
              <a:rPr lang="en-GB" sz="1600" dirty="0">
                <a:solidFill>
                  <a:schemeClr val="accent3"/>
                </a:solidFill>
              </a:rPr>
              <a:t> od </a:t>
            </a:r>
            <a:r>
              <a:rPr lang="en-GB" sz="1600" dirty="0" err="1">
                <a:solidFill>
                  <a:schemeClr val="accent3"/>
                </a:solidFill>
              </a:rPr>
              <a:t>strane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drugog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učesnika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na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neki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drugi</a:t>
            </a:r>
            <a:r>
              <a:rPr lang="en-GB" sz="1600" dirty="0">
                <a:solidFill>
                  <a:schemeClr val="accent3"/>
                </a:solidFill>
              </a:rPr>
              <a:t> </a:t>
            </a:r>
            <a:r>
              <a:rPr lang="en-GB" sz="1600" dirty="0" err="1">
                <a:solidFill>
                  <a:schemeClr val="accent3"/>
                </a:solidFill>
              </a:rPr>
              <a:t>način</a:t>
            </a:r>
            <a:r>
              <a:rPr lang="en-GB" sz="1600" dirty="0">
                <a:solidFill>
                  <a:schemeClr val="accent3"/>
                </a:solidFill>
              </a:rPr>
              <a:t>.</a:t>
            </a:r>
          </a:p>
          <a:p>
            <a:endParaRPr lang="en-GB" sz="11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46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23763" y="292768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243103"/>
            <a:ext cx="3518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err="1">
                <a:solidFill>
                  <a:schemeClr val="bg1"/>
                </a:solidFill>
              </a:rPr>
              <a:t>Kontrola</a:t>
            </a:r>
            <a:r>
              <a:rPr lang="en-GB" sz="2400" b="1" dirty="0">
                <a:solidFill>
                  <a:schemeClr val="bg1"/>
                </a:solidFill>
              </a:rPr>
              <a:t> </a:t>
            </a:r>
            <a:r>
              <a:rPr lang="hr-HR" sz="2400" b="1" dirty="0">
                <a:solidFill>
                  <a:schemeClr val="bg1"/>
                </a:solidFill>
              </a:rPr>
              <a:t>koncentracija</a:t>
            </a:r>
            <a:endParaRPr lang="en-US" sz="24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89944" y="1940267"/>
            <a:ext cx="3852337" cy="3000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solidFill>
                  <a:schemeClr val="bg1"/>
                </a:solidFill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Efekti</a:t>
            </a:r>
            <a:r>
              <a:rPr lang="en-GB" dirty="0">
                <a:solidFill>
                  <a:schemeClr val="bg1"/>
                </a:solidFill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koncentracija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Razlozi</a:t>
            </a:r>
            <a:r>
              <a:rPr lang="en-GB" dirty="0">
                <a:solidFill>
                  <a:schemeClr val="bg1"/>
                </a:solidFill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za </a:t>
            </a:r>
            <a:r>
              <a:rPr lang="en-GB" dirty="0" err="1">
                <a:solidFill>
                  <a:schemeClr val="bg1"/>
                </a:solidFill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kontrolu</a:t>
            </a:r>
            <a:r>
              <a:rPr lang="en-GB" dirty="0">
                <a:solidFill>
                  <a:schemeClr val="bg1"/>
                </a:solidFill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koncentracija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Pravni</a:t>
            </a:r>
            <a:r>
              <a:rPr lang="en-GB" dirty="0">
                <a:solidFill>
                  <a:schemeClr val="bg1"/>
                </a:solidFill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tretman</a:t>
            </a:r>
            <a:r>
              <a:rPr lang="en-GB" dirty="0">
                <a:solidFill>
                  <a:schemeClr val="bg1"/>
                </a:solidFill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koncentracija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Pravni</a:t>
            </a:r>
            <a:r>
              <a:rPr lang="en-GB" dirty="0">
                <a:solidFill>
                  <a:schemeClr val="bg1"/>
                </a:solidFill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pojam</a:t>
            </a:r>
            <a:r>
              <a:rPr lang="en-GB" dirty="0">
                <a:solidFill>
                  <a:schemeClr val="bg1"/>
                </a:solidFill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koncentracije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  <a:hlinkClick r:id="rId9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Obaveza</a:t>
            </a:r>
            <a:r>
              <a:rPr lang="en-GB" dirty="0">
                <a:solidFill>
                  <a:schemeClr val="bg1"/>
                </a:solidFill>
                <a:hlinkClick r:id="rId9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9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prijavljivanja</a:t>
            </a:r>
            <a:r>
              <a:rPr lang="en-GB" dirty="0">
                <a:solidFill>
                  <a:schemeClr val="bg1"/>
                </a:solidFill>
                <a:hlinkClick r:id="rId9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9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koncentracije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  <a:hlinkClick r:id="rId10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Pragovi</a:t>
            </a:r>
            <a:r>
              <a:rPr lang="en-GB" dirty="0">
                <a:solidFill>
                  <a:schemeClr val="bg1"/>
                </a:solidFill>
                <a:hlinkClick r:id="rId10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10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notifikacije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Postupak</a:t>
            </a:r>
            <a:r>
              <a:rPr lang="en-GB" dirty="0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ispitivanja</a:t>
            </a:r>
            <a:r>
              <a:rPr lang="en-GB" dirty="0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</a:t>
            </a:r>
            <a:r>
              <a:rPr lang="en-GB" dirty="0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njegove</a:t>
            </a:r>
            <a:r>
              <a:rPr lang="en-GB" dirty="0">
                <a:solidFill>
                  <a:schemeClr val="bg1"/>
                </a:solidFill>
                <a:hlinkClick r:id="rId11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faze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  <a:hlinkClick r:id="rId12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Standard </a:t>
            </a:r>
            <a:r>
              <a:rPr lang="en-GB" dirty="0" err="1">
                <a:solidFill>
                  <a:schemeClr val="bg1"/>
                </a:solidFill>
                <a:hlinkClick r:id="rId12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kontrole</a:t>
            </a:r>
            <a:r>
              <a:rPr lang="en-GB" dirty="0">
                <a:solidFill>
                  <a:schemeClr val="bg1"/>
                </a:solidFill>
                <a:hlinkClick r:id="rId12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12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koncentracije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  <a:hlinkClick r:id="rId13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Odluke</a:t>
            </a:r>
            <a:r>
              <a:rPr lang="en-GB" dirty="0">
                <a:solidFill>
                  <a:schemeClr val="bg1"/>
                </a:solidFill>
                <a:hlinkClick r:id="rId13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u </a:t>
            </a:r>
            <a:r>
              <a:rPr lang="en-GB" dirty="0" err="1">
                <a:solidFill>
                  <a:schemeClr val="bg1"/>
                </a:solidFill>
                <a:hlinkClick r:id="rId13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postupku</a:t>
            </a:r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GB" sz="1600" dirty="0">
                <a:solidFill>
                  <a:schemeClr val="accent3"/>
                </a:solidFill>
              </a:rPr>
              <a:t>.</a:t>
            </a:r>
          </a:p>
          <a:p>
            <a:endParaRPr lang="en-GB" sz="11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1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7194" y="439523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2694" y="1353829"/>
            <a:ext cx="351250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Efekti koncentracija</a:t>
            </a:r>
          </a:p>
          <a:p>
            <a:endParaRPr lang="hr-HR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  <a:p>
            <a:r>
              <a:rPr lang="hr-HR" dirty="0">
                <a:solidFill>
                  <a:schemeClr val="bg1"/>
                </a:solidFill>
                <a:latin typeface="Microsoft Tai Le" pitchFamily="34" charset="0"/>
                <a:cs typeface="Microsoft Tai Le" pitchFamily="34" charset="0"/>
              </a:rPr>
              <a:t>Razlozi za kontrolu koncentracija</a:t>
            </a:r>
            <a:endParaRPr lang="en-GB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  <a:p>
            <a:endParaRPr lang="en-GB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  <a:p>
            <a:endParaRPr lang="hr-HR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  <a:p>
            <a:endParaRPr lang="hr-HR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  <a:p>
            <a:endParaRPr lang="hr-HR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  <a:p>
            <a:endParaRPr lang="hr-HR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  <a:p>
            <a:endParaRPr lang="en-US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32694" y="2004414"/>
            <a:ext cx="30187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accent3"/>
                </a:solidFill>
              </a:rPr>
              <a:t>a) </a:t>
            </a:r>
            <a:r>
              <a:rPr lang="en-GB" dirty="0" err="1">
                <a:solidFill>
                  <a:schemeClr val="accent3"/>
                </a:solidFill>
              </a:rPr>
              <a:t>Unilateralni</a:t>
            </a:r>
            <a:r>
              <a:rPr lang="en-GB" dirty="0">
                <a:solidFill>
                  <a:schemeClr val="accent3"/>
                </a:solidFill>
              </a:rPr>
              <a:t> </a:t>
            </a:r>
            <a:r>
              <a:rPr lang="en-GB" dirty="0" err="1">
                <a:solidFill>
                  <a:schemeClr val="accent3"/>
                </a:solidFill>
              </a:rPr>
              <a:t>efekti</a:t>
            </a:r>
            <a:endParaRPr lang="en-GB" dirty="0">
              <a:solidFill>
                <a:schemeClr val="accent3"/>
              </a:solidFill>
            </a:endParaRP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accent3"/>
                </a:solidFill>
              </a:rPr>
              <a:t>b) </a:t>
            </a:r>
            <a:r>
              <a:rPr lang="en-GB" dirty="0" err="1">
                <a:solidFill>
                  <a:schemeClr val="accent3"/>
                </a:solidFill>
              </a:rPr>
              <a:t>Koordinativni</a:t>
            </a:r>
            <a:r>
              <a:rPr lang="en-GB" dirty="0">
                <a:solidFill>
                  <a:schemeClr val="accent3"/>
                </a:solidFill>
              </a:rPr>
              <a:t> </a:t>
            </a:r>
            <a:r>
              <a:rPr lang="en-GB" dirty="0" err="1">
                <a:solidFill>
                  <a:schemeClr val="accent3"/>
                </a:solidFill>
              </a:rPr>
              <a:t>efekti</a:t>
            </a:r>
            <a:r>
              <a:rPr lang="en-GB" dirty="0">
                <a:solidFill>
                  <a:schemeClr val="accent3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438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21304" y="435644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498341"/>
            <a:ext cx="4215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accent3"/>
                </a:solidFill>
              </a:rPr>
              <a:t>PRAVNI TRETMAN KONCENTRACIJA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7579" y="342013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chemeClr val="bg1">
                  <a:lumMod val="85000"/>
                </a:schemeClr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7579" y="38773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385233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hr-HR" dirty="0">
                <a:solidFill>
                  <a:schemeClr val="bg1"/>
                </a:solidFill>
              </a:rPr>
              <a:t>Ex ante</a:t>
            </a: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Ex post</a:t>
            </a: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Obaveza prijavljivanja koncentracije</a:t>
            </a:r>
          </a:p>
          <a:p>
            <a:pPr lvl="0"/>
            <a:endParaRPr lang="hr-HR" dirty="0">
              <a:solidFill>
                <a:schemeClr val="bg1"/>
              </a:solidFill>
            </a:endParaRPr>
          </a:p>
          <a:p>
            <a:pPr lvl="0"/>
            <a:r>
              <a:rPr lang="hr-HR" dirty="0">
                <a:solidFill>
                  <a:schemeClr val="bg1"/>
                </a:solidFill>
              </a:rPr>
              <a:t>Pragovi notifikacije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872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strike="noStrike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		KONTROLA DRŽAVNE POMOĆI</a:t>
            </a:r>
            <a:endParaRPr lang="en-GB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		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Pojam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i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vrste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državne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5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pomoći</a:t>
            </a:r>
            <a:endParaRPr lang="en-GB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		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Osnovni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mehanizmi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realizacije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državne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pomoći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6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endParaRPr lang="en-GB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		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Razlozi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za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kontrolu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državne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7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pomoći</a:t>
            </a:r>
            <a:endParaRPr lang="en-GB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		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Kontrola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državne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</a:t>
            </a:r>
            <a:r>
              <a:rPr lang="en-GB" sz="1800" strike="noStrike" dirty="0" err="1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pomoći</a:t>
            </a:r>
            <a:r>
              <a:rPr lang="en-GB" sz="1800" strike="noStrike" dirty="0">
                <a:solidFill>
                  <a:schemeClr val="bg1"/>
                </a:solidFill>
                <a:effectLst/>
                <a:ea typeface="Sylfaen" panose="010A0502050306030303" pitchFamily="18" charset="0"/>
                <a:cs typeface="Sylfaen" panose="010A0502050306030303" pitchFamily="18" charset="0"/>
                <a:hlinkClick r:id="rId8" action="ppaction://hlinkfile" tooltip="Current Document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 u EU</a:t>
            </a:r>
            <a:endParaRPr lang="en-GB" sz="18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7400" y="3742980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800" dirty="0"/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248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47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69880" y="1389691"/>
            <a:ext cx="364708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GB" b="1" dirty="0">
                <a:solidFill>
                  <a:schemeClr val="accent3"/>
                </a:solidFill>
              </a:rPr>
              <a:t>KONTROLA DRŽAVNE POMOĆI</a:t>
            </a:r>
          </a:p>
          <a:p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603585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sz="1600" dirty="0">
                <a:solidFill>
                  <a:schemeClr val="accent3"/>
                </a:solidFill>
              </a:rPr>
              <a:t>POJAM I VRSTE DRŽAVNE POMOĆI</a:t>
            </a:r>
            <a:endParaRPr lang="hr-HR" sz="1600" dirty="0">
              <a:solidFill>
                <a:schemeClr val="accent3"/>
              </a:solidFill>
            </a:endParaRPr>
          </a:p>
          <a:p>
            <a:pPr lvl="0"/>
            <a:endParaRPr lang="en-GB" sz="1600" dirty="0">
              <a:solidFill>
                <a:schemeClr val="accent3"/>
              </a:solidFill>
            </a:endParaRPr>
          </a:p>
          <a:p>
            <a:pPr lvl="0"/>
            <a:r>
              <a:rPr lang="en-GB" sz="1600" dirty="0">
                <a:solidFill>
                  <a:schemeClr val="accent3"/>
                </a:solidFill>
              </a:rPr>
              <a:t>OSNOVNI MEHANIZMI REALIZACIJE DRŽAVNE POMOĆI</a:t>
            </a:r>
          </a:p>
          <a:p>
            <a:pPr lvl="0"/>
            <a:endParaRPr lang="hr-HR" sz="1600" dirty="0">
              <a:solidFill>
                <a:schemeClr val="accent3"/>
              </a:solidFill>
            </a:endParaRPr>
          </a:p>
          <a:p>
            <a:pPr lvl="0"/>
            <a:r>
              <a:rPr lang="en-GB" sz="1600" dirty="0">
                <a:solidFill>
                  <a:schemeClr val="accent3"/>
                </a:solidFill>
              </a:rPr>
              <a:t>RAZLOZI ZA KONTROLU DRŽAVNE POMOĆI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877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28F1BA16-2017-4AF0-AE55-63CB617EB4C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PCCQkd7BdOSwAEAANoDAAAPAAAAbm9uZS9wbGF5ZXIueG1spZJPb9QwEMXPW6nfIfK99m4Rolo59ICUE0WVFhC3lTeZJqaOHTwTsvvtmfzZpFuQQOKQaPIy72fPs/X9sXbJT4hog0/FRq5FAj4PhfVlKr58zm7uxP376yvdOHOCmNgiFT54EEkBmEfbEPseDVWpeCFIhoqEXx63R7SpqIiarVJd18nujQyxVLfr9UZ9e/i4yyuozY31SMbnzF32ciuSJtoQLZ1S8W4trq9WA/ICZ5F7fInBtf3KKPNQqyYCgieIatz2bN3S38381MErOjWAgkdfDbMfTP78EIrWAfbaSo9tOyDqCYO20rS1mzufYMxTMTbsa0A0JaB0vhRq9Ko/mPWTM1hNHLzA9tymPTiLFYsjfejeL+r+bBmyVxNHXYJ0PUwwnGLWOpeBoTZCIZIIP1rLVdZjv85HsN6IcTnP3Xt8tl5il7PGVWZyCvH0gR18JFOUco5ejtHLwdTbh+ITF49TnLsFMgezhKArqt3bf86j7/6fOAp4Mq0jcV7B+gKOmeW/BDWPQsAz9pqkxsl+tTOVd9ce6hdX40Iadzdl8R1FQiaWwNewMGTUos8w9Zqm1fg5JTTHotXv91JPRC5/AVBLAQIAABQAAgAIAPCCQkd7BdOSwAEAANoDAAAPAAAAAAAAAAEAAAAAAAAAAABub25lL3BsYXllci54bWxQSwUGAAAAAAEAAQA9AAAA7QEAAAAA"/>
  <p:tag name="ISPRING_PRESENTATION_TITLE" val="3672452"/>
  <p:tag name="ISPRING_RESOURCE_PATHS_HASH_PRESENTER" val="1f6aaa5e33622a7cfb4b198ead84b9174ff6f34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Leader108 PowerPlugs Templates for PowerPoi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6449</TotalTime>
  <Words>322</Words>
  <Application>Microsoft Office PowerPoint</Application>
  <PresentationFormat>On-screen Show (16:9)</PresentationFormat>
  <Paragraphs>113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Lucida Fax</vt:lpstr>
      <vt:lpstr>Microsoft Tai Le</vt:lpstr>
      <vt:lpstr>Sylfaen</vt:lpstr>
      <vt:lpstr>Times New Roman</vt:lpstr>
      <vt:lpstr>Custom Design</vt:lpstr>
      <vt:lpstr>1_Custom Design</vt:lpstr>
      <vt:lpstr>TheLeader108 PowerPlugs Templates for PowerPoint</vt:lpstr>
      <vt:lpstr>Pravo konkurencije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3672452</dc:title>
  <dc:creator>Nitila</dc:creator>
  <cp:lastModifiedBy>Nikolina</cp:lastModifiedBy>
  <cp:revision>108</cp:revision>
  <dcterms:created xsi:type="dcterms:W3CDTF">2011-02-10T19:50:35Z</dcterms:created>
  <dcterms:modified xsi:type="dcterms:W3CDTF">2024-05-10T10:03:13Z</dcterms:modified>
</cp:coreProperties>
</file>